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8AE85-C074-4632-97E0-8A1C105632C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2B1E-5117-431D-967C-DEF090204B6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42B1E-5117-431D-967C-DEF090204B67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95FF45-7742-4AA2-86DE-BCEFCFCA6937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4E7512-E809-4AA7-8A77-765FAC6A3BF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TIPE KERUSAKAN SUMBERDAYA </a:t>
            </a:r>
            <a:r>
              <a:rPr lang="id-ID" dirty="0" smtClean="0"/>
              <a:t>ALAM, TEKNIK PERHITUNGANNYA DAN TEKNIK PERUBAHAN PENDAPATAN (WALFARE APPROACH)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Rizal Bahtiar, S.Pi, M.Si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Teknik Perubahan Pendapatan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240030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Ada 2 cara dalam pendekatan teknik perubahan pendapatan ini 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Perubahan Surplus Produsen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Perubahan Surplus Konsumen</a:t>
            </a:r>
          </a:p>
          <a:p>
            <a:pPr marL="514350" indent="-514350">
              <a:buNone/>
            </a:pPr>
            <a:endParaRPr lang="id-ID" dirty="0"/>
          </a:p>
        </p:txBody>
      </p:sp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285720" y="3489348"/>
          <a:ext cx="4267200" cy="3154362"/>
        </p:xfrm>
        <a:graphic>
          <a:graphicData uri="http://schemas.openxmlformats.org/presentationml/2006/ole">
            <p:oleObj spid="_x0000_s1028" r:id="rId3" imgW="1324942" imgH="967688" progId="">
              <p:embed/>
            </p:oleObj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040" y="3543300"/>
            <a:ext cx="4495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Cara Perhitungan</a:t>
            </a:r>
            <a:endParaRPr lang="id-ID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57422" y="1500174"/>
          <a:ext cx="4267200" cy="3154363"/>
        </p:xfrm>
        <a:graphic>
          <a:graphicData uri="http://schemas.openxmlformats.org/presentationml/2006/ole">
            <p:oleObj spid="_x0000_s2050" r:id="rId3" imgW="1324942" imgH="967688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447800" y="4648200"/>
          <a:ext cx="6629400" cy="796925"/>
        </p:xfrm>
        <a:graphic>
          <a:graphicData uri="http://schemas.openxmlformats.org/presentationml/2006/ole">
            <p:oleObj spid="_x0000_s2051" name="Equation" r:id="rId4" imgW="3175000" imgH="38100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124200" y="5486400"/>
          <a:ext cx="3581400" cy="1193800"/>
        </p:xfrm>
        <a:graphic>
          <a:graphicData uri="http://schemas.openxmlformats.org/presentationml/2006/ole">
            <p:oleObj spid="_x0000_s2052" name="Equation" r:id="rId5" imgW="1904760" imgH="634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Contoh Perhitungan Surplus Produsen</a:t>
            </a:r>
            <a:endParaRPr lang="id-ID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/>
        </p:nvGraphicFramePr>
        <p:xfrm>
          <a:off x="533400" y="1676400"/>
          <a:ext cx="8001000" cy="4267201"/>
        </p:xfrm>
        <a:graphic>
          <a:graphicData uri="http://schemas.openxmlformats.org/drawingml/2006/table">
            <a:tbl>
              <a:tblPr/>
              <a:tblGrid>
                <a:gridCol w="3351238"/>
                <a:gridCol w="4649762"/>
              </a:tblGrid>
              <a:tr h="5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Hasil tangkapan per hari (kg)</a:t>
                      </a:r>
                      <a:endParaRPr kumimoji="0" lang="sv-S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 (10 ton)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Harga ikan per kg (ex-vessel)</a:t>
                      </a:r>
                      <a:endParaRPr kumimoji="0" lang="sv-S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 500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penangkapan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kg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 250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hari melaut dalam setahun</a:t>
                      </a:r>
                      <a:endParaRPr kumimoji="0" lang="sv-S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Penerimaan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200*10000*500 =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milyar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biaya variabel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200*250*10000 =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milyar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Surplus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Produsen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0.5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milyar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Perhitungan Kerugian dari Sumberdaya Alam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347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Dalam mengitung nilai sumberdaya yang sesungguhnya kita harus mengeluarkan nilai biaya dalam pemanfaatan sumberdaya tersebut:</a:t>
            </a:r>
          </a:p>
          <a:p>
            <a:pPr marL="0" indent="0" algn="ctr">
              <a:buNone/>
            </a:pPr>
            <a:r>
              <a:rPr lang="id-ID" dirty="0" smtClean="0"/>
              <a:t>Nilai Sumberdaya = (</a:t>
            </a:r>
            <a:r>
              <a:rPr lang="id-ID" dirty="0"/>
              <a:t>P</a:t>
            </a:r>
            <a:r>
              <a:rPr lang="id-ID" dirty="0" smtClean="0"/>
              <a:t> x Q) – (C x Q) </a:t>
            </a:r>
          </a:p>
          <a:p>
            <a:pPr marL="0" indent="0" algn="just">
              <a:buNone/>
            </a:pPr>
            <a:r>
              <a:rPr lang="en-US" dirty="0" err="1" smtClean="0"/>
              <a:t>Nilai</a:t>
            </a:r>
            <a:r>
              <a:rPr lang="en-US" dirty="0" smtClean="0"/>
              <a:t> kayu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 </a:t>
            </a:r>
            <a:r>
              <a:rPr lang="en-US" dirty="0" err="1" smtClean="0"/>
              <a:t>tegakan</a:t>
            </a:r>
            <a:r>
              <a:rPr lang="en-US" dirty="0" smtClean="0"/>
              <a:t>, </a:t>
            </a:r>
            <a:r>
              <a:rPr lang="en-US" dirty="0" err="1" smtClean="0"/>
              <a:t>kerapatan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diameter kayu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endParaRPr lang="id-ID" dirty="0"/>
          </a:p>
          <a:p>
            <a:pPr>
              <a:buNone/>
            </a:pPr>
            <a:endParaRPr lang="id-ID" dirty="0" smtClean="0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2857488" y="4000504"/>
          <a:ext cx="2857520" cy="611854"/>
        </p:xfrm>
        <a:graphic>
          <a:graphicData uri="http://schemas.openxmlformats.org/presentationml/2006/ole">
            <p:oleObj spid="_x0000_s6146" name="Equation" r:id="rId3" imgW="1066680" imgH="228600" progId="Equation.3">
              <p:embed/>
            </p:oleObj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2078041" y="4714884"/>
          <a:ext cx="4065595" cy="516285"/>
        </p:xfrm>
        <a:graphic>
          <a:graphicData uri="http://schemas.openxmlformats.org/presentationml/2006/ole">
            <p:oleObj spid="_x0000_s6147" name="Equation" r:id="rId4" imgW="1396800" imgH="177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5143512"/>
            <a:ext cx="406983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00" dirty="0" smtClean="0"/>
              <a:t>Keterangan</a:t>
            </a:r>
          </a:p>
          <a:p>
            <a:r>
              <a:rPr lang="id-ID" sz="2600" dirty="0" smtClean="0"/>
              <a:t>V = Log Kayu (M3)</a:t>
            </a:r>
          </a:p>
          <a:p>
            <a:r>
              <a:rPr lang="id-ID" sz="2600" dirty="0" smtClean="0"/>
              <a:t>P = Harga Log Kayu (Rp/M3)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Pertanian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 = Q x F x L x 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/>
              <a:t>Keterangan</a:t>
            </a:r>
            <a:r>
              <a:rPr lang="en-US" sz="2400" dirty="0" smtClean="0"/>
              <a:t>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Q 		=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per </a:t>
            </a:r>
            <a:r>
              <a:rPr lang="en-US" sz="2400" dirty="0" err="1" smtClean="0"/>
              <a:t>hektar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F		=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panen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per </a:t>
            </a:r>
            <a:r>
              <a:rPr lang="en-US" sz="2400" dirty="0" err="1" smtClean="0"/>
              <a:t>hektar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L		=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sawah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terdampak</a:t>
            </a:r>
            <a:r>
              <a:rPr lang="en-US" sz="2400" dirty="0" smtClean="0"/>
              <a:t> (ha)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P		=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gabah</a:t>
            </a:r>
            <a:r>
              <a:rPr lang="en-US" sz="2400" dirty="0" smtClean="0"/>
              <a:t> per ton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1195388" indent="-1195388" eaLnBrk="1" hangingPunct="1">
              <a:buFont typeface="Wingdings" pitchFamily="2" charset="2"/>
              <a:buNone/>
              <a:tabLst>
                <a:tab pos="1195388" algn="l"/>
              </a:tabLst>
              <a:defRPr/>
            </a:pPr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</a:t>
            </a:r>
            <a:r>
              <a:rPr lang="en-US" sz="2400" dirty="0" err="1" smtClean="0"/>
              <a:t>sawah</a:t>
            </a:r>
            <a:r>
              <a:rPr lang="en-US" sz="2400" dirty="0" smtClean="0"/>
              <a:t> </a:t>
            </a:r>
            <a:r>
              <a:rPr lang="en-US" sz="2400" dirty="0" err="1" smtClean="0"/>
              <a:t>seluas</a:t>
            </a:r>
            <a:r>
              <a:rPr lang="en-US" sz="2400" dirty="0" smtClean="0"/>
              <a:t> 10 ha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panen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setahun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3 kali,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per ha </a:t>
            </a:r>
            <a:r>
              <a:rPr lang="en-US" sz="2400" dirty="0" err="1" smtClean="0"/>
              <a:t>sawah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5 ton/ha,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gabah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pasaran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Rp.1800/kg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Jawaban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229600" cy="4530725"/>
          </a:xfrm>
        </p:spPr>
        <p:txBody>
          <a:bodyPr/>
          <a:lstStyle/>
          <a:p>
            <a:pPr marL="3259138" indent="-3259138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= 5 ton/ha x 3 x 10 ha x Rp.1.800.000 /ton</a:t>
            </a:r>
          </a:p>
          <a:p>
            <a:pPr marL="2919413" indent="-2919413" eaLnBrk="1" hangingPunct="1">
              <a:buFont typeface="Wingdings" pitchFamily="2" charset="2"/>
              <a:buNone/>
              <a:defRPr/>
            </a:pPr>
            <a:r>
              <a:rPr lang="en-US" dirty="0" smtClean="0"/>
              <a:t>	= </a:t>
            </a:r>
            <a:r>
              <a:rPr lang="en-US" dirty="0" err="1" smtClean="0"/>
              <a:t>Rp</a:t>
            </a:r>
            <a:r>
              <a:rPr lang="en-US" dirty="0" smtClean="0"/>
              <a:t>.  270.000.000 </a:t>
            </a:r>
          </a:p>
          <a:p>
            <a:pPr marL="2919413" indent="-2919413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Kalau Menghitung Nyawa Manusia ???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id-ID" dirty="0" smtClean="0"/>
              <a:t>Perlukah Hidup Manusia di hargai dengan sejumlah uang..??</a:t>
            </a:r>
          </a:p>
          <a:p>
            <a:pPr marL="457200" indent="-457200"/>
            <a:r>
              <a:rPr lang="id-ID" dirty="0" smtClean="0"/>
              <a:t>Jika tidak adanya ganti rugi, apakah hidup manusia tidak memiliki harga...???  </a:t>
            </a:r>
          </a:p>
          <a:p>
            <a:pPr marL="457200" indent="-457200"/>
            <a:r>
              <a:rPr lang="id-ID" dirty="0" smtClean="0"/>
              <a:t>Ada cara bagaimana menghitung korban meninggal akibat kerusakan sumberdaya dan lingkungan</a:t>
            </a:r>
          </a:p>
          <a:p>
            <a:pPr marL="457200" indent="-457200" algn="ctr">
              <a:buNone/>
            </a:pPr>
            <a:r>
              <a:rPr lang="id-ID" dirty="0" smtClean="0"/>
              <a:t>	</a:t>
            </a:r>
            <a:r>
              <a:rPr lang="id-ID" b="1" dirty="0" smtClean="0"/>
              <a:t>Nilai Korban Meninggal = HD x I</a:t>
            </a:r>
          </a:p>
          <a:p>
            <a:pPr marL="457200" indent="-457200">
              <a:buNone/>
            </a:pPr>
            <a:r>
              <a:rPr lang="id-ID" dirty="0" smtClean="0"/>
              <a:t>Keterangan:</a:t>
            </a:r>
          </a:p>
          <a:p>
            <a:pPr marL="457200" indent="-457200">
              <a:buNone/>
            </a:pPr>
            <a:r>
              <a:rPr lang="id-ID" dirty="0" smtClean="0"/>
              <a:t>HD	= angka harapan hidup lokasi bencana</a:t>
            </a:r>
          </a:p>
          <a:p>
            <a:pPr marL="457200" indent="-457200">
              <a:buNone/>
            </a:pPr>
            <a:r>
              <a:rPr lang="id-ID" dirty="0" smtClean="0"/>
              <a:t>I		= Income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TERIMAKASIH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KERUSAKAN SDAL DILIHAT DARI PENYEBABNYA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Dilihat dari penyebabnya kerusakan sumberdaya alam dan lingkungan di bedakan menjadi 2 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Kerusakan SDAL yang disebabkan oleh alam seperti gunung meletus, gempa bumi, dll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Kerusakan SDAL yang disebabkan oleh aktivitas manusia yaitu pertambangan yang tidak ramah lingkungan, pembangunan vila di lereng gunung, penebangan hutan, dll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Kerusakan </a:t>
            </a:r>
            <a:r>
              <a:rPr lang="id-ID" dirty="0" smtClean="0"/>
              <a:t>SDAL dilihat Dari Lokasinya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Kerusakan sumberdaya alam dilihat dari lokasinya dapat dibedakan menjadi 2 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Kerusakan yang terjadi di darat seperti penebangan hutan, pembakaran hutan dll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Kerusakan yang terjadi di Laut seperti pencemaran laut.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Kerusakan SDAL jika dilihat dari Penyebarannya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dirty="0" smtClean="0"/>
              <a:t>Jika dilihat dari penyebarannya kerusakan sumberdaya alam dan lingkungan dibedakan menjadi dua yaitu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Menetap (point source) yaitu kerusakan sumberdaya alam dan lingkungan yang hanya terjadi di satu area dan tidak mengalami penyebaran.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Menyebar (non point source) yaitu kerusakan sumberdaya alam dan lingkungan yang mengalami penyebaran ke area lainnya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Kerusakan SDAL Dilihat dari Tingkat Kesulitan Penanganan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Kerusakan Sumberdaya Alam dan Lingkungan di lihat dari Tingkat Kesulitan Penanganannya terdiri dari: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Mudah dalam penanganannya.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Sulit namun dapat ditangani dengan membutuhkan waktu yang lebih lama dan biaya yang cukup besar.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Sulit dan tidak mungkin dapat ditangani.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838" y="1196975"/>
            <a:ext cx="8740775" cy="4921250"/>
            <a:chOff x="141" y="754"/>
            <a:chExt cx="5506" cy="3100"/>
          </a:xfrm>
        </p:grpSpPr>
        <p:pic>
          <p:nvPicPr>
            <p:cNvPr id="6147" name="Picture 5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" y="754"/>
              <a:ext cx="5506" cy="27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148" name="Oval 6"/>
            <p:cNvSpPr>
              <a:spLocks noChangeArrowheads="1"/>
            </p:cNvSpPr>
            <p:nvPr/>
          </p:nvSpPr>
          <p:spPr bwMode="auto">
            <a:xfrm>
              <a:off x="3490" y="22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3326" y="1842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just" eaLnBrk="1" hangingPunct="1"/>
              <a:r>
                <a:rPr lang="en-US" b="1">
                  <a:solidFill>
                    <a:srgbClr val="FFFF66"/>
                  </a:solidFill>
                </a:rPr>
                <a:t>Bjp-1</a:t>
              </a:r>
              <a:endParaRPr lang="en-US" b="1"/>
            </a:p>
          </p:txBody>
        </p:sp>
        <p:sp>
          <p:nvSpPr>
            <p:cNvPr id="6150" name="Oval 8"/>
            <p:cNvSpPr>
              <a:spLocks noChangeArrowheads="1"/>
            </p:cNvSpPr>
            <p:nvPr/>
          </p:nvSpPr>
          <p:spPr bwMode="auto">
            <a:xfrm>
              <a:off x="340" y="359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3783" y="3541"/>
              <a:ext cx="18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pPr eaLnBrk="1" hangingPunct="1"/>
              <a:r>
                <a:rPr lang="en-US" sz="1200" b="1"/>
                <a:t>Lokasi Semburan Lumpur Panas</a:t>
              </a:r>
            </a:p>
          </p:txBody>
        </p:sp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521" y="3566"/>
              <a:ext cx="18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pPr eaLnBrk="1" hangingPunct="1"/>
              <a:r>
                <a:rPr lang="en-US" sz="1200" b="1"/>
                <a:t>Sumur Eksplorasi Banjar Panji 1</a:t>
              </a:r>
            </a:p>
            <a:p>
              <a:pPr eaLnBrk="1" hangingPunct="1"/>
              <a:endParaRPr lang="en-US" sz="1200" b="1"/>
            </a:p>
          </p:txBody>
        </p:sp>
        <p:sp>
          <p:nvSpPr>
            <p:cNvPr id="6153" name="Text Box 11"/>
            <p:cNvSpPr txBox="1">
              <a:spLocks noChangeArrowheads="1"/>
            </p:cNvSpPr>
            <p:nvPr/>
          </p:nvSpPr>
          <p:spPr bwMode="auto">
            <a:xfrm>
              <a:off x="3316" y="352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eaLnBrk="1" hangingPunct="1"/>
              <a:endParaRPr lang="id-ID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753" y="1066"/>
              <a:ext cx="707" cy="658"/>
              <a:chOff x="3102" y="1263"/>
              <a:chExt cx="708" cy="657"/>
            </a:xfrm>
          </p:grpSpPr>
          <p:sp>
            <p:nvSpPr>
              <p:cNvPr id="6190" name="Text Box 13"/>
              <p:cNvSpPr txBox="1">
                <a:spLocks noChangeArrowheads="1"/>
              </p:cNvSpPr>
              <p:nvPr/>
            </p:nvSpPr>
            <p:spPr bwMode="auto">
              <a:xfrm>
                <a:off x="3102" y="1263"/>
                <a:ext cx="708" cy="212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1" hangingPunct="1"/>
                <a:r>
                  <a:rPr lang="en-US" sz="1600" b="1">
                    <a:solidFill>
                      <a:schemeClr val="tx2"/>
                    </a:solidFill>
                  </a:rPr>
                  <a:t>Jalan Tol </a:t>
                </a:r>
              </a:p>
            </p:txBody>
          </p:sp>
          <p:sp>
            <p:nvSpPr>
              <p:cNvPr id="6191" name="Line 14"/>
              <p:cNvSpPr>
                <a:spLocks noChangeShapeType="1"/>
              </p:cNvSpPr>
              <p:nvPr/>
            </p:nvSpPr>
            <p:spPr bwMode="auto">
              <a:xfrm>
                <a:off x="3504" y="1488"/>
                <a:ext cx="96" cy="432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468" y="3585"/>
              <a:ext cx="166" cy="126"/>
              <a:chOff x="3098" y="3570"/>
              <a:chExt cx="178" cy="212"/>
            </a:xfrm>
          </p:grpSpPr>
          <p:sp>
            <p:nvSpPr>
              <p:cNvPr id="6187" name="Freeform 16"/>
              <p:cNvSpPr>
                <a:spLocks/>
              </p:cNvSpPr>
              <p:nvPr/>
            </p:nvSpPr>
            <p:spPr bwMode="auto">
              <a:xfrm>
                <a:off x="3098" y="3672"/>
                <a:ext cx="178" cy="110"/>
              </a:xfrm>
              <a:custGeom>
                <a:avLst/>
                <a:gdLst>
                  <a:gd name="T0" fmla="*/ 6 w 178"/>
                  <a:gd name="T1" fmla="*/ 0 h 110"/>
                  <a:gd name="T2" fmla="*/ 92 w 178"/>
                  <a:gd name="T3" fmla="*/ 110 h 110"/>
                  <a:gd name="T4" fmla="*/ 178 w 178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78"/>
                  <a:gd name="T10" fmla="*/ 0 h 110"/>
                  <a:gd name="T11" fmla="*/ 178 w 178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" h="110">
                    <a:moveTo>
                      <a:pt x="6" y="0"/>
                    </a:moveTo>
                    <a:cubicBezTo>
                      <a:pt x="0" y="28"/>
                      <a:pt x="26" y="108"/>
                      <a:pt x="92" y="110"/>
                    </a:cubicBezTo>
                    <a:cubicBezTo>
                      <a:pt x="170" y="108"/>
                      <a:pt x="178" y="36"/>
                      <a:pt x="178" y="0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8" name="Freeform 17"/>
              <p:cNvSpPr>
                <a:spLocks/>
              </p:cNvSpPr>
              <p:nvPr/>
            </p:nvSpPr>
            <p:spPr bwMode="auto">
              <a:xfrm>
                <a:off x="3171" y="3572"/>
                <a:ext cx="1" cy="137"/>
              </a:xfrm>
              <a:custGeom>
                <a:avLst/>
                <a:gdLst>
                  <a:gd name="T0" fmla="*/ 1 w 1"/>
                  <a:gd name="T1" fmla="*/ 0 h 137"/>
                  <a:gd name="T2" fmla="*/ 0 w 1"/>
                  <a:gd name="T3" fmla="*/ 137 h 137"/>
                  <a:gd name="T4" fmla="*/ 0 60000 65536"/>
                  <a:gd name="T5" fmla="*/ 0 60000 65536"/>
                  <a:gd name="T6" fmla="*/ 0 w 1"/>
                  <a:gd name="T7" fmla="*/ 0 h 137"/>
                  <a:gd name="T8" fmla="*/ 1 w 1"/>
                  <a:gd name="T9" fmla="*/ 137 h 1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7">
                    <a:moveTo>
                      <a:pt x="1" y="0"/>
                    </a:moveTo>
                    <a:cubicBezTo>
                      <a:pt x="1" y="51"/>
                      <a:pt x="0" y="86"/>
                      <a:pt x="0" y="137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9" name="Freeform 18"/>
              <p:cNvSpPr>
                <a:spLocks/>
              </p:cNvSpPr>
              <p:nvPr/>
            </p:nvSpPr>
            <p:spPr bwMode="auto">
              <a:xfrm>
                <a:off x="3214" y="3570"/>
                <a:ext cx="1" cy="138"/>
              </a:xfrm>
              <a:custGeom>
                <a:avLst/>
                <a:gdLst>
                  <a:gd name="T0" fmla="*/ 0 w 1"/>
                  <a:gd name="T1" fmla="*/ 0 h 138"/>
                  <a:gd name="T2" fmla="*/ 0 w 1"/>
                  <a:gd name="T3" fmla="*/ 138 h 138"/>
                  <a:gd name="T4" fmla="*/ 0 60000 65536"/>
                  <a:gd name="T5" fmla="*/ 0 60000 65536"/>
                  <a:gd name="T6" fmla="*/ 0 w 1"/>
                  <a:gd name="T7" fmla="*/ 0 h 138"/>
                  <a:gd name="T8" fmla="*/ 1 w 1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8">
                    <a:moveTo>
                      <a:pt x="0" y="0"/>
                    </a:moveTo>
                    <a:cubicBezTo>
                      <a:pt x="0" y="51"/>
                      <a:pt x="0" y="87"/>
                      <a:pt x="0" y="138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922" y="1856"/>
              <a:ext cx="96" cy="96"/>
              <a:chOff x="3098" y="3570"/>
              <a:chExt cx="178" cy="212"/>
            </a:xfrm>
          </p:grpSpPr>
          <p:sp>
            <p:nvSpPr>
              <p:cNvPr id="6184" name="Freeform 20"/>
              <p:cNvSpPr>
                <a:spLocks/>
              </p:cNvSpPr>
              <p:nvPr/>
            </p:nvSpPr>
            <p:spPr bwMode="auto">
              <a:xfrm>
                <a:off x="3098" y="3672"/>
                <a:ext cx="178" cy="110"/>
              </a:xfrm>
              <a:custGeom>
                <a:avLst/>
                <a:gdLst>
                  <a:gd name="T0" fmla="*/ 6 w 178"/>
                  <a:gd name="T1" fmla="*/ 0 h 110"/>
                  <a:gd name="T2" fmla="*/ 92 w 178"/>
                  <a:gd name="T3" fmla="*/ 110 h 110"/>
                  <a:gd name="T4" fmla="*/ 178 w 178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78"/>
                  <a:gd name="T10" fmla="*/ 0 h 110"/>
                  <a:gd name="T11" fmla="*/ 178 w 178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" h="110">
                    <a:moveTo>
                      <a:pt x="6" y="0"/>
                    </a:moveTo>
                    <a:cubicBezTo>
                      <a:pt x="0" y="28"/>
                      <a:pt x="26" y="108"/>
                      <a:pt x="92" y="110"/>
                    </a:cubicBezTo>
                    <a:cubicBezTo>
                      <a:pt x="170" y="108"/>
                      <a:pt x="178" y="36"/>
                      <a:pt x="178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5" name="Freeform 21"/>
              <p:cNvSpPr>
                <a:spLocks/>
              </p:cNvSpPr>
              <p:nvPr/>
            </p:nvSpPr>
            <p:spPr bwMode="auto">
              <a:xfrm>
                <a:off x="3171" y="3572"/>
                <a:ext cx="1" cy="137"/>
              </a:xfrm>
              <a:custGeom>
                <a:avLst/>
                <a:gdLst>
                  <a:gd name="T0" fmla="*/ 1 w 1"/>
                  <a:gd name="T1" fmla="*/ 0 h 137"/>
                  <a:gd name="T2" fmla="*/ 0 w 1"/>
                  <a:gd name="T3" fmla="*/ 137 h 137"/>
                  <a:gd name="T4" fmla="*/ 0 60000 65536"/>
                  <a:gd name="T5" fmla="*/ 0 60000 65536"/>
                  <a:gd name="T6" fmla="*/ 0 w 1"/>
                  <a:gd name="T7" fmla="*/ 0 h 137"/>
                  <a:gd name="T8" fmla="*/ 1 w 1"/>
                  <a:gd name="T9" fmla="*/ 137 h 1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7">
                    <a:moveTo>
                      <a:pt x="1" y="0"/>
                    </a:moveTo>
                    <a:cubicBezTo>
                      <a:pt x="1" y="51"/>
                      <a:pt x="0" y="86"/>
                      <a:pt x="0" y="137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6" name="Freeform 22"/>
              <p:cNvSpPr>
                <a:spLocks/>
              </p:cNvSpPr>
              <p:nvPr/>
            </p:nvSpPr>
            <p:spPr bwMode="auto">
              <a:xfrm>
                <a:off x="3214" y="3570"/>
                <a:ext cx="1" cy="138"/>
              </a:xfrm>
              <a:custGeom>
                <a:avLst/>
                <a:gdLst>
                  <a:gd name="T0" fmla="*/ 0 w 1"/>
                  <a:gd name="T1" fmla="*/ 0 h 138"/>
                  <a:gd name="T2" fmla="*/ 0 w 1"/>
                  <a:gd name="T3" fmla="*/ 138 h 138"/>
                  <a:gd name="T4" fmla="*/ 0 60000 65536"/>
                  <a:gd name="T5" fmla="*/ 0 60000 65536"/>
                  <a:gd name="T6" fmla="*/ 0 w 1"/>
                  <a:gd name="T7" fmla="*/ 0 h 138"/>
                  <a:gd name="T8" fmla="*/ 1 w 1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8">
                    <a:moveTo>
                      <a:pt x="0" y="0"/>
                    </a:moveTo>
                    <a:cubicBezTo>
                      <a:pt x="0" y="51"/>
                      <a:pt x="0" y="87"/>
                      <a:pt x="0" y="13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106" y="2432"/>
              <a:ext cx="192" cy="192"/>
              <a:chOff x="3098" y="3570"/>
              <a:chExt cx="178" cy="212"/>
            </a:xfrm>
          </p:grpSpPr>
          <p:sp>
            <p:nvSpPr>
              <p:cNvPr id="6181" name="Freeform 24"/>
              <p:cNvSpPr>
                <a:spLocks/>
              </p:cNvSpPr>
              <p:nvPr/>
            </p:nvSpPr>
            <p:spPr bwMode="auto">
              <a:xfrm>
                <a:off x="3098" y="3672"/>
                <a:ext cx="178" cy="110"/>
              </a:xfrm>
              <a:custGeom>
                <a:avLst/>
                <a:gdLst>
                  <a:gd name="T0" fmla="*/ 6 w 178"/>
                  <a:gd name="T1" fmla="*/ 0 h 110"/>
                  <a:gd name="T2" fmla="*/ 92 w 178"/>
                  <a:gd name="T3" fmla="*/ 110 h 110"/>
                  <a:gd name="T4" fmla="*/ 178 w 178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78"/>
                  <a:gd name="T10" fmla="*/ 0 h 110"/>
                  <a:gd name="T11" fmla="*/ 178 w 178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" h="110">
                    <a:moveTo>
                      <a:pt x="6" y="0"/>
                    </a:moveTo>
                    <a:cubicBezTo>
                      <a:pt x="0" y="28"/>
                      <a:pt x="26" y="108"/>
                      <a:pt x="92" y="110"/>
                    </a:cubicBezTo>
                    <a:cubicBezTo>
                      <a:pt x="170" y="108"/>
                      <a:pt x="178" y="36"/>
                      <a:pt x="178" y="0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2" name="Freeform 25"/>
              <p:cNvSpPr>
                <a:spLocks/>
              </p:cNvSpPr>
              <p:nvPr/>
            </p:nvSpPr>
            <p:spPr bwMode="auto">
              <a:xfrm>
                <a:off x="3171" y="3572"/>
                <a:ext cx="1" cy="137"/>
              </a:xfrm>
              <a:custGeom>
                <a:avLst/>
                <a:gdLst>
                  <a:gd name="T0" fmla="*/ 1 w 1"/>
                  <a:gd name="T1" fmla="*/ 0 h 137"/>
                  <a:gd name="T2" fmla="*/ 0 w 1"/>
                  <a:gd name="T3" fmla="*/ 137 h 137"/>
                  <a:gd name="T4" fmla="*/ 0 60000 65536"/>
                  <a:gd name="T5" fmla="*/ 0 60000 65536"/>
                  <a:gd name="T6" fmla="*/ 0 w 1"/>
                  <a:gd name="T7" fmla="*/ 0 h 137"/>
                  <a:gd name="T8" fmla="*/ 1 w 1"/>
                  <a:gd name="T9" fmla="*/ 137 h 1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7">
                    <a:moveTo>
                      <a:pt x="1" y="0"/>
                    </a:moveTo>
                    <a:cubicBezTo>
                      <a:pt x="1" y="51"/>
                      <a:pt x="0" y="86"/>
                      <a:pt x="0" y="137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3" name="Freeform 26"/>
              <p:cNvSpPr>
                <a:spLocks/>
              </p:cNvSpPr>
              <p:nvPr/>
            </p:nvSpPr>
            <p:spPr bwMode="auto">
              <a:xfrm>
                <a:off x="3214" y="3570"/>
                <a:ext cx="1" cy="138"/>
              </a:xfrm>
              <a:custGeom>
                <a:avLst/>
                <a:gdLst>
                  <a:gd name="T0" fmla="*/ 0 w 1"/>
                  <a:gd name="T1" fmla="*/ 0 h 138"/>
                  <a:gd name="T2" fmla="*/ 0 w 1"/>
                  <a:gd name="T3" fmla="*/ 138 h 138"/>
                  <a:gd name="T4" fmla="*/ 0 60000 65536"/>
                  <a:gd name="T5" fmla="*/ 0 60000 65536"/>
                  <a:gd name="T6" fmla="*/ 0 w 1"/>
                  <a:gd name="T7" fmla="*/ 0 h 138"/>
                  <a:gd name="T8" fmla="*/ 1 w 1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8">
                    <a:moveTo>
                      <a:pt x="0" y="0"/>
                    </a:moveTo>
                    <a:cubicBezTo>
                      <a:pt x="0" y="51"/>
                      <a:pt x="0" y="87"/>
                      <a:pt x="0" y="13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106" y="2624"/>
              <a:ext cx="96" cy="96"/>
              <a:chOff x="3098" y="3570"/>
              <a:chExt cx="178" cy="212"/>
            </a:xfrm>
          </p:grpSpPr>
          <p:sp>
            <p:nvSpPr>
              <p:cNvPr id="6178" name="Freeform 28"/>
              <p:cNvSpPr>
                <a:spLocks/>
              </p:cNvSpPr>
              <p:nvPr/>
            </p:nvSpPr>
            <p:spPr bwMode="auto">
              <a:xfrm>
                <a:off x="3098" y="3672"/>
                <a:ext cx="178" cy="110"/>
              </a:xfrm>
              <a:custGeom>
                <a:avLst/>
                <a:gdLst>
                  <a:gd name="T0" fmla="*/ 6 w 178"/>
                  <a:gd name="T1" fmla="*/ 0 h 110"/>
                  <a:gd name="T2" fmla="*/ 92 w 178"/>
                  <a:gd name="T3" fmla="*/ 110 h 110"/>
                  <a:gd name="T4" fmla="*/ 178 w 178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78"/>
                  <a:gd name="T10" fmla="*/ 0 h 110"/>
                  <a:gd name="T11" fmla="*/ 178 w 178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" h="110">
                    <a:moveTo>
                      <a:pt x="6" y="0"/>
                    </a:moveTo>
                    <a:cubicBezTo>
                      <a:pt x="0" y="28"/>
                      <a:pt x="26" y="108"/>
                      <a:pt x="92" y="110"/>
                    </a:cubicBezTo>
                    <a:cubicBezTo>
                      <a:pt x="170" y="108"/>
                      <a:pt x="178" y="36"/>
                      <a:pt x="178" y="0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9" name="Freeform 29"/>
              <p:cNvSpPr>
                <a:spLocks/>
              </p:cNvSpPr>
              <p:nvPr/>
            </p:nvSpPr>
            <p:spPr bwMode="auto">
              <a:xfrm>
                <a:off x="3171" y="3572"/>
                <a:ext cx="1" cy="137"/>
              </a:xfrm>
              <a:custGeom>
                <a:avLst/>
                <a:gdLst>
                  <a:gd name="T0" fmla="*/ 1 w 1"/>
                  <a:gd name="T1" fmla="*/ 0 h 137"/>
                  <a:gd name="T2" fmla="*/ 0 w 1"/>
                  <a:gd name="T3" fmla="*/ 137 h 137"/>
                  <a:gd name="T4" fmla="*/ 0 60000 65536"/>
                  <a:gd name="T5" fmla="*/ 0 60000 65536"/>
                  <a:gd name="T6" fmla="*/ 0 w 1"/>
                  <a:gd name="T7" fmla="*/ 0 h 137"/>
                  <a:gd name="T8" fmla="*/ 1 w 1"/>
                  <a:gd name="T9" fmla="*/ 137 h 1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7">
                    <a:moveTo>
                      <a:pt x="1" y="0"/>
                    </a:moveTo>
                    <a:cubicBezTo>
                      <a:pt x="1" y="51"/>
                      <a:pt x="0" y="86"/>
                      <a:pt x="0" y="137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80" name="Freeform 30"/>
              <p:cNvSpPr>
                <a:spLocks/>
              </p:cNvSpPr>
              <p:nvPr/>
            </p:nvSpPr>
            <p:spPr bwMode="auto">
              <a:xfrm>
                <a:off x="3214" y="3570"/>
                <a:ext cx="1" cy="138"/>
              </a:xfrm>
              <a:custGeom>
                <a:avLst/>
                <a:gdLst>
                  <a:gd name="T0" fmla="*/ 0 w 1"/>
                  <a:gd name="T1" fmla="*/ 0 h 138"/>
                  <a:gd name="T2" fmla="*/ 0 w 1"/>
                  <a:gd name="T3" fmla="*/ 138 h 138"/>
                  <a:gd name="T4" fmla="*/ 0 60000 65536"/>
                  <a:gd name="T5" fmla="*/ 0 60000 65536"/>
                  <a:gd name="T6" fmla="*/ 0 w 1"/>
                  <a:gd name="T7" fmla="*/ 0 h 138"/>
                  <a:gd name="T8" fmla="*/ 1 w 1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8">
                    <a:moveTo>
                      <a:pt x="0" y="0"/>
                    </a:moveTo>
                    <a:cubicBezTo>
                      <a:pt x="0" y="51"/>
                      <a:pt x="0" y="87"/>
                      <a:pt x="0" y="13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3010" y="2528"/>
              <a:ext cx="96" cy="96"/>
              <a:chOff x="3098" y="3570"/>
              <a:chExt cx="178" cy="212"/>
            </a:xfrm>
          </p:grpSpPr>
          <p:sp>
            <p:nvSpPr>
              <p:cNvPr id="6175" name="Freeform 32"/>
              <p:cNvSpPr>
                <a:spLocks/>
              </p:cNvSpPr>
              <p:nvPr/>
            </p:nvSpPr>
            <p:spPr bwMode="auto">
              <a:xfrm>
                <a:off x="3098" y="3672"/>
                <a:ext cx="178" cy="110"/>
              </a:xfrm>
              <a:custGeom>
                <a:avLst/>
                <a:gdLst>
                  <a:gd name="T0" fmla="*/ 6 w 178"/>
                  <a:gd name="T1" fmla="*/ 0 h 110"/>
                  <a:gd name="T2" fmla="*/ 92 w 178"/>
                  <a:gd name="T3" fmla="*/ 110 h 110"/>
                  <a:gd name="T4" fmla="*/ 178 w 178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78"/>
                  <a:gd name="T10" fmla="*/ 0 h 110"/>
                  <a:gd name="T11" fmla="*/ 178 w 178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" h="110">
                    <a:moveTo>
                      <a:pt x="6" y="0"/>
                    </a:moveTo>
                    <a:cubicBezTo>
                      <a:pt x="0" y="28"/>
                      <a:pt x="26" y="108"/>
                      <a:pt x="92" y="110"/>
                    </a:cubicBezTo>
                    <a:cubicBezTo>
                      <a:pt x="170" y="108"/>
                      <a:pt x="178" y="36"/>
                      <a:pt x="178" y="0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6" name="Freeform 33"/>
              <p:cNvSpPr>
                <a:spLocks/>
              </p:cNvSpPr>
              <p:nvPr/>
            </p:nvSpPr>
            <p:spPr bwMode="auto">
              <a:xfrm>
                <a:off x="3171" y="3572"/>
                <a:ext cx="1" cy="137"/>
              </a:xfrm>
              <a:custGeom>
                <a:avLst/>
                <a:gdLst>
                  <a:gd name="T0" fmla="*/ 1 w 1"/>
                  <a:gd name="T1" fmla="*/ 0 h 137"/>
                  <a:gd name="T2" fmla="*/ 0 w 1"/>
                  <a:gd name="T3" fmla="*/ 137 h 137"/>
                  <a:gd name="T4" fmla="*/ 0 60000 65536"/>
                  <a:gd name="T5" fmla="*/ 0 60000 65536"/>
                  <a:gd name="T6" fmla="*/ 0 w 1"/>
                  <a:gd name="T7" fmla="*/ 0 h 137"/>
                  <a:gd name="T8" fmla="*/ 1 w 1"/>
                  <a:gd name="T9" fmla="*/ 137 h 1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7">
                    <a:moveTo>
                      <a:pt x="1" y="0"/>
                    </a:moveTo>
                    <a:cubicBezTo>
                      <a:pt x="1" y="51"/>
                      <a:pt x="0" y="86"/>
                      <a:pt x="0" y="137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7" name="Freeform 34"/>
              <p:cNvSpPr>
                <a:spLocks/>
              </p:cNvSpPr>
              <p:nvPr/>
            </p:nvSpPr>
            <p:spPr bwMode="auto">
              <a:xfrm>
                <a:off x="3214" y="3570"/>
                <a:ext cx="1" cy="138"/>
              </a:xfrm>
              <a:custGeom>
                <a:avLst/>
                <a:gdLst>
                  <a:gd name="T0" fmla="*/ 0 w 1"/>
                  <a:gd name="T1" fmla="*/ 0 h 138"/>
                  <a:gd name="T2" fmla="*/ 0 w 1"/>
                  <a:gd name="T3" fmla="*/ 138 h 138"/>
                  <a:gd name="T4" fmla="*/ 0 60000 65536"/>
                  <a:gd name="T5" fmla="*/ 0 60000 65536"/>
                  <a:gd name="T6" fmla="*/ 0 w 1"/>
                  <a:gd name="T7" fmla="*/ 0 h 138"/>
                  <a:gd name="T8" fmla="*/ 1 w 1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8">
                    <a:moveTo>
                      <a:pt x="0" y="0"/>
                    </a:moveTo>
                    <a:cubicBezTo>
                      <a:pt x="0" y="51"/>
                      <a:pt x="0" y="87"/>
                      <a:pt x="0" y="138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4450" y="1616"/>
              <a:ext cx="96" cy="96"/>
              <a:chOff x="3098" y="3570"/>
              <a:chExt cx="178" cy="212"/>
            </a:xfrm>
          </p:grpSpPr>
          <p:sp>
            <p:nvSpPr>
              <p:cNvPr id="6172" name="Freeform 36"/>
              <p:cNvSpPr>
                <a:spLocks/>
              </p:cNvSpPr>
              <p:nvPr/>
            </p:nvSpPr>
            <p:spPr bwMode="auto">
              <a:xfrm>
                <a:off x="3098" y="3672"/>
                <a:ext cx="178" cy="110"/>
              </a:xfrm>
              <a:custGeom>
                <a:avLst/>
                <a:gdLst>
                  <a:gd name="T0" fmla="*/ 6 w 178"/>
                  <a:gd name="T1" fmla="*/ 0 h 110"/>
                  <a:gd name="T2" fmla="*/ 92 w 178"/>
                  <a:gd name="T3" fmla="*/ 110 h 110"/>
                  <a:gd name="T4" fmla="*/ 178 w 178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78"/>
                  <a:gd name="T10" fmla="*/ 0 h 110"/>
                  <a:gd name="T11" fmla="*/ 178 w 178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" h="110">
                    <a:moveTo>
                      <a:pt x="6" y="0"/>
                    </a:moveTo>
                    <a:cubicBezTo>
                      <a:pt x="0" y="28"/>
                      <a:pt x="26" y="108"/>
                      <a:pt x="92" y="110"/>
                    </a:cubicBezTo>
                    <a:cubicBezTo>
                      <a:pt x="170" y="108"/>
                      <a:pt x="178" y="36"/>
                      <a:pt x="178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3" name="Freeform 37"/>
              <p:cNvSpPr>
                <a:spLocks/>
              </p:cNvSpPr>
              <p:nvPr/>
            </p:nvSpPr>
            <p:spPr bwMode="auto">
              <a:xfrm>
                <a:off x="3171" y="3572"/>
                <a:ext cx="1" cy="137"/>
              </a:xfrm>
              <a:custGeom>
                <a:avLst/>
                <a:gdLst>
                  <a:gd name="T0" fmla="*/ 1 w 1"/>
                  <a:gd name="T1" fmla="*/ 0 h 137"/>
                  <a:gd name="T2" fmla="*/ 0 w 1"/>
                  <a:gd name="T3" fmla="*/ 137 h 137"/>
                  <a:gd name="T4" fmla="*/ 0 60000 65536"/>
                  <a:gd name="T5" fmla="*/ 0 60000 65536"/>
                  <a:gd name="T6" fmla="*/ 0 w 1"/>
                  <a:gd name="T7" fmla="*/ 0 h 137"/>
                  <a:gd name="T8" fmla="*/ 1 w 1"/>
                  <a:gd name="T9" fmla="*/ 137 h 1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7">
                    <a:moveTo>
                      <a:pt x="1" y="0"/>
                    </a:moveTo>
                    <a:cubicBezTo>
                      <a:pt x="1" y="51"/>
                      <a:pt x="0" y="86"/>
                      <a:pt x="0" y="137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4" name="Freeform 38"/>
              <p:cNvSpPr>
                <a:spLocks/>
              </p:cNvSpPr>
              <p:nvPr/>
            </p:nvSpPr>
            <p:spPr bwMode="auto">
              <a:xfrm>
                <a:off x="3214" y="3570"/>
                <a:ext cx="1" cy="138"/>
              </a:xfrm>
              <a:custGeom>
                <a:avLst/>
                <a:gdLst>
                  <a:gd name="T0" fmla="*/ 0 w 1"/>
                  <a:gd name="T1" fmla="*/ 0 h 138"/>
                  <a:gd name="T2" fmla="*/ 0 w 1"/>
                  <a:gd name="T3" fmla="*/ 138 h 138"/>
                  <a:gd name="T4" fmla="*/ 0 60000 65536"/>
                  <a:gd name="T5" fmla="*/ 0 60000 65536"/>
                  <a:gd name="T6" fmla="*/ 0 w 1"/>
                  <a:gd name="T7" fmla="*/ 0 h 138"/>
                  <a:gd name="T8" fmla="*/ 1 w 1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8">
                    <a:moveTo>
                      <a:pt x="0" y="0"/>
                    </a:moveTo>
                    <a:cubicBezTo>
                      <a:pt x="0" y="51"/>
                      <a:pt x="0" y="87"/>
                      <a:pt x="0" y="13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018" y="1952"/>
              <a:ext cx="96" cy="96"/>
              <a:chOff x="3098" y="3570"/>
              <a:chExt cx="178" cy="212"/>
            </a:xfrm>
          </p:grpSpPr>
          <p:sp>
            <p:nvSpPr>
              <p:cNvPr id="6169" name="Freeform 40"/>
              <p:cNvSpPr>
                <a:spLocks/>
              </p:cNvSpPr>
              <p:nvPr/>
            </p:nvSpPr>
            <p:spPr bwMode="auto">
              <a:xfrm>
                <a:off x="3098" y="3672"/>
                <a:ext cx="178" cy="110"/>
              </a:xfrm>
              <a:custGeom>
                <a:avLst/>
                <a:gdLst>
                  <a:gd name="T0" fmla="*/ 6 w 178"/>
                  <a:gd name="T1" fmla="*/ 0 h 110"/>
                  <a:gd name="T2" fmla="*/ 92 w 178"/>
                  <a:gd name="T3" fmla="*/ 110 h 110"/>
                  <a:gd name="T4" fmla="*/ 178 w 178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78"/>
                  <a:gd name="T10" fmla="*/ 0 h 110"/>
                  <a:gd name="T11" fmla="*/ 178 w 178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" h="110">
                    <a:moveTo>
                      <a:pt x="6" y="0"/>
                    </a:moveTo>
                    <a:cubicBezTo>
                      <a:pt x="0" y="28"/>
                      <a:pt x="26" y="108"/>
                      <a:pt x="92" y="110"/>
                    </a:cubicBezTo>
                    <a:cubicBezTo>
                      <a:pt x="170" y="108"/>
                      <a:pt x="178" y="36"/>
                      <a:pt x="178" y="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0" name="Freeform 41"/>
              <p:cNvSpPr>
                <a:spLocks/>
              </p:cNvSpPr>
              <p:nvPr/>
            </p:nvSpPr>
            <p:spPr bwMode="auto">
              <a:xfrm>
                <a:off x="3171" y="3572"/>
                <a:ext cx="1" cy="137"/>
              </a:xfrm>
              <a:custGeom>
                <a:avLst/>
                <a:gdLst>
                  <a:gd name="T0" fmla="*/ 1 w 1"/>
                  <a:gd name="T1" fmla="*/ 0 h 137"/>
                  <a:gd name="T2" fmla="*/ 0 w 1"/>
                  <a:gd name="T3" fmla="*/ 137 h 137"/>
                  <a:gd name="T4" fmla="*/ 0 60000 65536"/>
                  <a:gd name="T5" fmla="*/ 0 60000 65536"/>
                  <a:gd name="T6" fmla="*/ 0 w 1"/>
                  <a:gd name="T7" fmla="*/ 0 h 137"/>
                  <a:gd name="T8" fmla="*/ 1 w 1"/>
                  <a:gd name="T9" fmla="*/ 137 h 1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7">
                    <a:moveTo>
                      <a:pt x="1" y="0"/>
                    </a:moveTo>
                    <a:cubicBezTo>
                      <a:pt x="1" y="51"/>
                      <a:pt x="0" y="86"/>
                      <a:pt x="0" y="137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1" name="Freeform 42"/>
              <p:cNvSpPr>
                <a:spLocks/>
              </p:cNvSpPr>
              <p:nvPr/>
            </p:nvSpPr>
            <p:spPr bwMode="auto">
              <a:xfrm>
                <a:off x="3214" y="3570"/>
                <a:ext cx="1" cy="138"/>
              </a:xfrm>
              <a:custGeom>
                <a:avLst/>
                <a:gdLst>
                  <a:gd name="T0" fmla="*/ 0 w 1"/>
                  <a:gd name="T1" fmla="*/ 0 h 138"/>
                  <a:gd name="T2" fmla="*/ 0 w 1"/>
                  <a:gd name="T3" fmla="*/ 138 h 138"/>
                  <a:gd name="T4" fmla="*/ 0 60000 65536"/>
                  <a:gd name="T5" fmla="*/ 0 60000 65536"/>
                  <a:gd name="T6" fmla="*/ 0 w 1"/>
                  <a:gd name="T7" fmla="*/ 0 h 138"/>
                  <a:gd name="T8" fmla="*/ 1 w 1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38">
                    <a:moveTo>
                      <a:pt x="0" y="0"/>
                    </a:moveTo>
                    <a:cubicBezTo>
                      <a:pt x="0" y="51"/>
                      <a:pt x="0" y="87"/>
                      <a:pt x="0" y="138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162" name="Oval 43"/>
            <p:cNvSpPr>
              <a:spLocks noChangeArrowheads="1"/>
            </p:cNvSpPr>
            <p:nvPr/>
          </p:nvSpPr>
          <p:spPr bwMode="auto">
            <a:xfrm>
              <a:off x="3778" y="2698"/>
              <a:ext cx="96" cy="9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163" name="AutoShape 44"/>
            <p:cNvSpPr>
              <a:spLocks noChangeArrowheads="1"/>
            </p:cNvSpPr>
            <p:nvPr/>
          </p:nvSpPr>
          <p:spPr bwMode="auto">
            <a:xfrm>
              <a:off x="4046" y="2060"/>
              <a:ext cx="812" cy="432"/>
            </a:xfrm>
            <a:prstGeom prst="wedgeRectCallout">
              <a:avLst>
                <a:gd name="adj1" fmla="val -69583"/>
                <a:gd name="adj2" fmla="val 9213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9" tIns="45715" rIns="91429" bIns="45715"/>
            <a:lstStyle/>
            <a:p>
              <a:pPr algn="ctr" eaLnBrk="1" hangingPunct="1"/>
              <a:r>
                <a:rPr lang="en-US" sz="1600" b="1"/>
                <a:t>Rencana </a:t>
              </a:r>
              <a:r>
                <a:rPr lang="en-US" sz="1600" b="1" i="1"/>
                <a:t>Relief Well</a:t>
              </a:r>
            </a:p>
          </p:txBody>
        </p:sp>
        <p:sp>
          <p:nvSpPr>
            <p:cNvPr id="6164" name="Rectangle 45"/>
            <p:cNvSpPr>
              <a:spLocks noChangeArrowheads="1"/>
            </p:cNvSpPr>
            <p:nvPr/>
          </p:nvSpPr>
          <p:spPr bwMode="auto">
            <a:xfrm>
              <a:off x="2454" y="1917"/>
              <a:ext cx="817" cy="36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/>
                <a:t>Semburan </a:t>
              </a:r>
            </a:p>
            <a:p>
              <a:pPr algn="ctr" eaLnBrk="1" hangingPunct="1"/>
              <a:r>
                <a:rPr lang="en-US" sz="1600" b="1"/>
                <a:t>aktif</a:t>
              </a:r>
            </a:p>
          </p:txBody>
        </p:sp>
        <p:sp>
          <p:nvSpPr>
            <p:cNvPr id="6165" name="Line 46"/>
            <p:cNvSpPr>
              <a:spLocks noChangeShapeType="1"/>
            </p:cNvSpPr>
            <p:nvPr/>
          </p:nvSpPr>
          <p:spPr bwMode="auto">
            <a:xfrm>
              <a:off x="2953" y="2279"/>
              <a:ext cx="136" cy="13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66" name="Rectangle 47"/>
            <p:cNvSpPr>
              <a:spLocks noChangeArrowheads="1"/>
            </p:cNvSpPr>
            <p:nvPr/>
          </p:nvSpPr>
          <p:spPr bwMode="auto">
            <a:xfrm>
              <a:off x="3651" y="1072"/>
              <a:ext cx="1134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/>
                <a:t>Bekas semburan </a:t>
              </a:r>
            </a:p>
          </p:txBody>
        </p:sp>
        <p:sp>
          <p:nvSpPr>
            <p:cNvPr id="6167" name="Line 48"/>
            <p:cNvSpPr>
              <a:spLocks noChangeShapeType="1"/>
            </p:cNvSpPr>
            <p:nvPr/>
          </p:nvSpPr>
          <p:spPr bwMode="auto">
            <a:xfrm>
              <a:off x="3997" y="1236"/>
              <a:ext cx="0" cy="45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68" name="Line 49"/>
            <p:cNvSpPr>
              <a:spLocks noChangeShapeType="1"/>
            </p:cNvSpPr>
            <p:nvPr/>
          </p:nvSpPr>
          <p:spPr bwMode="auto">
            <a:xfrm>
              <a:off x="4541" y="1191"/>
              <a:ext cx="0" cy="3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kasilumpur13JUNI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85800"/>
            <a:ext cx="7993063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SC_1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6715125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3505200" y="2286000"/>
            <a:ext cx="1828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946525" y="19415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Semburan Lumpur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Teknik-Teknik dalam Perhitungan SDAL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id-ID" dirty="0" smtClean="0"/>
              <a:t>(welfare approach)</a:t>
            </a:r>
            <a:endParaRPr lang="en-US" dirty="0" smtClean="0"/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(earning gone)</a:t>
            </a:r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terbuang</a:t>
            </a:r>
            <a:r>
              <a:rPr lang="en-US" dirty="0" smtClean="0"/>
              <a:t> (opportunity cost)</a:t>
            </a:r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Preventif</a:t>
            </a:r>
            <a:r>
              <a:rPr lang="en-US" dirty="0" smtClean="0"/>
              <a:t> (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)</a:t>
            </a:r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(Hedonic Method)</a:t>
            </a:r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 startAt="6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endParaRPr lang="en-US" dirty="0" smtClean="0"/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 startAt="6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(Travel Cost Method)</a:t>
            </a:r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 startAt="6"/>
            </a:pPr>
            <a:r>
              <a:rPr lang="en-US" dirty="0" err="1" smtClean="0"/>
              <a:t>Proksi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 startAt="6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endParaRPr lang="en-US" dirty="0" smtClean="0"/>
          </a:p>
          <a:p>
            <a:pPr marL="552450" indent="-552450">
              <a:buClr>
                <a:schemeClr val="tx1"/>
              </a:buClr>
              <a:buFont typeface="Wingdings" pitchFamily="2" charset="2"/>
              <a:buAutoNum type="arabicPeriod" startAt="6"/>
            </a:pPr>
            <a:r>
              <a:rPr lang="en-US" dirty="0" smtClean="0"/>
              <a:t>Transfer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190</TotalTime>
  <Words>511</Words>
  <Application>Microsoft Office PowerPoint</Application>
  <PresentationFormat>On-screen Show (4:3)</PresentationFormat>
  <Paragraphs>90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Origin</vt:lpstr>
      <vt:lpstr>Equation</vt:lpstr>
      <vt:lpstr>Microsoft Equation 3.0</vt:lpstr>
      <vt:lpstr>TIPE KERUSAKAN SUMBERDAYA ALAM, TEKNIK PERHITUNGANNYA DAN TEKNIK PERUBAHAN PENDAPATAN (WALFARE APPROACH)</vt:lpstr>
      <vt:lpstr>KERUSAKAN SDAL DILIHAT DARI PENYEBABNYA</vt:lpstr>
      <vt:lpstr>Kerusakan SDAL dilihat Dari Lokasinya</vt:lpstr>
      <vt:lpstr>Kerusakan SDAL jika dilihat dari Penyebarannya </vt:lpstr>
      <vt:lpstr>Kerusakan SDAL Dilihat dari Tingkat Kesulitan Penanganan </vt:lpstr>
      <vt:lpstr>Slide 6</vt:lpstr>
      <vt:lpstr>Slide 7</vt:lpstr>
      <vt:lpstr>Slide 8</vt:lpstr>
      <vt:lpstr>Teknik-Teknik dalam Perhitungan SDAL</vt:lpstr>
      <vt:lpstr>Teknik Perubahan Pendapatan </vt:lpstr>
      <vt:lpstr>Cara Perhitungan</vt:lpstr>
      <vt:lpstr>Contoh Perhitungan Surplus Produsen</vt:lpstr>
      <vt:lpstr>Perhitungan Kerugian dari Sumberdaya Alam</vt:lpstr>
      <vt:lpstr>Pertanian</vt:lpstr>
      <vt:lpstr>Jawaban</vt:lpstr>
      <vt:lpstr>Kalau Menghitung Nyawa Manusia ???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TIPE KERUSAKAN SUMBERDAYA ALAM DAN TEKNIK-TEKNIK PERHITUNGANNYA</dc:title>
  <dc:creator>User</dc:creator>
  <cp:lastModifiedBy>User</cp:lastModifiedBy>
  <cp:revision>5</cp:revision>
  <dcterms:created xsi:type="dcterms:W3CDTF">2013-09-09T15:19:33Z</dcterms:created>
  <dcterms:modified xsi:type="dcterms:W3CDTF">2013-09-10T01:48:20Z</dcterms:modified>
</cp:coreProperties>
</file>